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68" r:id="rId5"/>
    <p:sldId id="259" r:id="rId6"/>
    <p:sldId id="260" r:id="rId7"/>
    <p:sldId id="262" r:id="rId8"/>
    <p:sldId id="263" r:id="rId9"/>
    <p:sldId id="265" r:id="rId10"/>
    <p:sldId id="264" r:id="rId11"/>
    <p:sldId id="266" r:id="rId12"/>
    <p:sldId id="267"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Cristian6006/AXXION_SYSTEM/tree/main/_docs/trim_02/Mapa%20Procesos%20BPMN"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Cristian6006/AXXION_SYSTEM/tree/main/_docs/trim_02/Wireframes" TargetMode="External"/><Relationship Id="rId5" Type="http://schemas.openxmlformats.org/officeDocument/2006/relationships/hyperlink" Target="https://github.com/Cristian6006/AXXION_SYSTEM/tree/main/_docs/trim_02/Casos%20de%20Uso%20Documentados" TargetMode="External"/><Relationship Id="rId4" Type="http://schemas.openxmlformats.org/officeDocument/2006/relationships/hyperlink" Target="https://github.com/Cristian6006/AXXION_SYSTEM/tree/main/_docs/trim_02/Requisitos%20Funcionales%20y%20No%20Funciona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Work Sans Light"/>
                <a:ea typeface="Work Sans Light"/>
                <a:cs typeface="Work Sans Light"/>
                <a:sym typeface="Work Sans Light"/>
              </a:rPr>
              <a:t>Qué NO hace el Sistema "AXXION SYSTEM":</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ES" sz="3200">
                <a:solidFill>
                  <a:schemeClr val="lt1"/>
                </a:solidFill>
                <a:latin typeface="Work Sans Medium"/>
                <a:ea typeface="Work Sans Medium"/>
                <a:cs typeface="Work Sans Medium"/>
                <a:sym typeface="Work Sans Medium"/>
              </a:rPr>
              <a:t>Entregables Proyecto Formativo</a:t>
            </a:r>
            <a:br>
              <a:rPr lang="es-ES" sz="3200">
                <a:solidFill>
                  <a:schemeClr val="lt1"/>
                </a:solidFill>
                <a:latin typeface="Work Sans Medium"/>
                <a:ea typeface="Work Sans Medium"/>
                <a:cs typeface="Work Sans Medium"/>
                <a:sym typeface="Work Sans Medium"/>
              </a:rPr>
            </a:br>
            <a:r>
              <a:rPr lang="es-ES"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7" name="Google Shape;177;p17"/>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Logo Sistema</a:t>
            </a:r>
            <a:endParaRPr sz="1600" b="1">
              <a:solidFill>
                <a:schemeClr val="lt1"/>
              </a:solidFill>
              <a:latin typeface="Work Sans Light"/>
              <a:ea typeface="Work Sans Light"/>
              <a:cs typeface="Work Sans Light"/>
              <a:sym typeface="Work Sans Light"/>
            </a:endParaRPr>
          </a:p>
        </p:txBody>
      </p:sp>
      <p:sp>
        <p:nvSpPr>
          <p:cNvPr id="178" name="Google Shape;178;p17"/>
          <p:cNvSpPr txBox="1"/>
          <p:nvPr/>
        </p:nvSpPr>
        <p:spPr>
          <a:xfrm>
            <a:off x="9775121" y="510142"/>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Logo Empresa</a:t>
            </a:r>
            <a:endParaRPr/>
          </a:p>
        </p:txBody>
      </p:sp>
      <p:sp>
        <p:nvSpPr>
          <p:cNvPr id="179" name="Google Shape;179;p17"/>
          <p:cNvSpPr txBox="1"/>
          <p:nvPr/>
        </p:nvSpPr>
        <p:spPr>
          <a:xfrm>
            <a:off x="1366063" y="1881018"/>
            <a:ext cx="3854400" cy="2031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Plan de Proyecto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Levantamiento de Información</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3"/>
              </a:rPr>
              <a:t>Diagrama de Procesos</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4"/>
              </a:rPr>
              <a:t>IEEE-830 o Historias de Usuario</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5"/>
              </a:rPr>
              <a:t>Diagrama Casos de Uso</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5"/>
              </a:rPr>
              <a:t>Casos de Uso Extendido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Diagrama de Clases</a:t>
            </a:r>
            <a:endParaRPr/>
          </a:p>
          <a:p>
            <a:pPr marL="171450" marR="0" lvl="0" indent="-171450" algn="l" rtl="0">
              <a:spcBef>
                <a:spcPts val="0"/>
              </a:spcBef>
              <a:spcAft>
                <a:spcPts val="0"/>
              </a:spcAft>
              <a:buClr>
                <a:schemeClr val="dk1"/>
              </a:buClr>
              <a:buSzPts val="1400"/>
              <a:buFont typeface="Arial"/>
              <a:buChar char="•"/>
            </a:pPr>
            <a:r>
              <a:rPr lang="es-ES" sz="1400" u="sng">
                <a:solidFill>
                  <a:schemeClr val="hlink"/>
                </a:solidFill>
                <a:latin typeface="Work Sans Light"/>
                <a:ea typeface="Work Sans Light"/>
                <a:cs typeface="Work Sans Light"/>
                <a:sym typeface="Work Sans Light"/>
                <a:hlinkClick r:id="rId6"/>
              </a:rPr>
              <a:t>Prototipo No Funcional</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Patrón de Diseño</a:t>
            </a:r>
            <a:endParaRPr/>
          </a:p>
        </p:txBody>
      </p:sp>
      <p:grpSp>
        <p:nvGrpSpPr>
          <p:cNvPr id="180" name="Google Shape;180;p17"/>
          <p:cNvGrpSpPr/>
          <p:nvPr/>
        </p:nvGrpSpPr>
        <p:grpSpPr>
          <a:xfrm>
            <a:off x="1111717" y="1494678"/>
            <a:ext cx="3239167" cy="347863"/>
            <a:chOff x="668953" y="1494678"/>
            <a:chExt cx="3239167" cy="347863"/>
          </a:xfrm>
        </p:grpSpPr>
        <p:sp>
          <p:nvSpPr>
            <p:cNvPr id="181" name="Google Shape;181;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Primer Trimestre</a:t>
              </a:r>
              <a:endParaRPr/>
            </a:p>
          </p:txBody>
        </p:sp>
      </p:grpSp>
      <p:sp>
        <p:nvSpPr>
          <p:cNvPr id="183" name="Google Shape;183;p17"/>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Modelo Entidad Relación</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Modelo Relacional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Diccionario de Datos</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Script de la BBDD</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Sentencias DDL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Consultas DML</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Automatización de la BBDD</a:t>
            </a:r>
            <a:endParaRPr/>
          </a:p>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Sistema de Información Web – Servidor Local</a:t>
            </a:r>
            <a:endParaRPr/>
          </a:p>
        </p:txBody>
      </p:sp>
      <p:grpSp>
        <p:nvGrpSpPr>
          <p:cNvPr id="184" name="Google Shape;184;p17"/>
          <p:cNvGrpSpPr/>
          <p:nvPr/>
        </p:nvGrpSpPr>
        <p:grpSpPr>
          <a:xfrm>
            <a:off x="1060822" y="4230357"/>
            <a:ext cx="3239167" cy="347863"/>
            <a:chOff x="668953" y="1494678"/>
            <a:chExt cx="3239167" cy="347863"/>
          </a:xfrm>
        </p:grpSpPr>
        <p:sp>
          <p:nvSpPr>
            <p:cNvPr id="185" name="Google Shape;185;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Segundo Trimestre</a:t>
              </a:r>
              <a:endParaRPr/>
            </a:p>
          </p:txBody>
        </p:sp>
      </p:grpSp>
      <p:grpSp>
        <p:nvGrpSpPr>
          <p:cNvPr id="187" name="Google Shape;187;p17"/>
          <p:cNvGrpSpPr/>
          <p:nvPr/>
        </p:nvGrpSpPr>
        <p:grpSpPr>
          <a:xfrm>
            <a:off x="4902545" y="2675450"/>
            <a:ext cx="3239167" cy="347863"/>
            <a:chOff x="668953" y="1494678"/>
            <a:chExt cx="3239167" cy="347863"/>
          </a:xfrm>
        </p:grpSpPr>
        <p:sp>
          <p:nvSpPr>
            <p:cNvPr id="188" name="Google Shape;188;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Tercer Trimestre</a:t>
              </a:r>
              <a:endParaRPr/>
            </a:p>
          </p:txBody>
        </p:sp>
      </p:grpSp>
      <p:sp>
        <p:nvSpPr>
          <p:cNvPr id="190" name="Google Shape;190;p17"/>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Planeación de Pruebas</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Ejecución de Pruebas</a:t>
            </a:r>
            <a:endParaRPr/>
          </a:p>
        </p:txBody>
      </p:sp>
      <p:grpSp>
        <p:nvGrpSpPr>
          <p:cNvPr id="191" name="Google Shape;191;p17"/>
          <p:cNvGrpSpPr/>
          <p:nvPr/>
        </p:nvGrpSpPr>
        <p:grpSpPr>
          <a:xfrm>
            <a:off x="4909555" y="4722219"/>
            <a:ext cx="3239167" cy="347863"/>
            <a:chOff x="668953" y="1494678"/>
            <a:chExt cx="3239167" cy="347863"/>
          </a:xfrm>
        </p:grpSpPr>
        <p:sp>
          <p:nvSpPr>
            <p:cNvPr id="192" name="Google Shape;192;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Cuarto Trimestre</a:t>
              </a:r>
              <a:endParaRPr/>
            </a:p>
          </p:txBody>
        </p:sp>
      </p:grpSp>
      <p:sp>
        <p:nvSpPr>
          <p:cNvPr id="194" name="Google Shape;194;p17"/>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Manual de Instalación </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Configuración del Servidor de Aplicaciones</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Configuración del Servidor de BBDD</a:t>
            </a:r>
            <a:endParaRPr/>
          </a:p>
        </p:txBody>
      </p:sp>
      <p:grpSp>
        <p:nvGrpSpPr>
          <p:cNvPr id="195" name="Google Shape;195;p17"/>
          <p:cNvGrpSpPr/>
          <p:nvPr/>
        </p:nvGrpSpPr>
        <p:grpSpPr>
          <a:xfrm>
            <a:off x="8350341" y="3568215"/>
            <a:ext cx="3239167" cy="347863"/>
            <a:chOff x="668953" y="1494678"/>
            <a:chExt cx="3239167" cy="347863"/>
          </a:xfrm>
        </p:grpSpPr>
        <p:sp>
          <p:nvSpPr>
            <p:cNvPr id="196" name="Google Shape;196;p17"/>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7"/>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ES" sz="1800" b="1">
                  <a:solidFill>
                    <a:srgbClr val="38AA00"/>
                  </a:solidFill>
                  <a:latin typeface="Work Sans Light"/>
                  <a:ea typeface="Work Sans Light"/>
                  <a:cs typeface="Work Sans Light"/>
                  <a:sym typeface="Work Sans Light"/>
                </a:rPr>
                <a:t>Quinto Trimestre</a:t>
              </a:r>
              <a:endParaRPr/>
            </a:p>
          </p:txBody>
        </p:sp>
      </p:grpSp>
      <p:sp>
        <p:nvSpPr>
          <p:cNvPr id="198" name="Google Shape;198;p17"/>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Manual de Usuario</a:t>
            </a:r>
            <a:endParaRPr/>
          </a:p>
          <a:p>
            <a:pPr marL="171450" marR="0" lvl="0" indent="-171450" algn="l" rtl="0">
              <a:spcBef>
                <a:spcPts val="0"/>
              </a:spcBef>
              <a:spcAft>
                <a:spcPts val="0"/>
              </a:spcAft>
              <a:buClr>
                <a:schemeClr val="dk1"/>
              </a:buClr>
              <a:buSzPts val="1400"/>
              <a:buFont typeface="Arial"/>
              <a:buChar char="•"/>
            </a:pPr>
            <a:r>
              <a:rPr lang="es-ES" sz="1400">
                <a:solidFill>
                  <a:schemeClr val="dk1"/>
                </a:solidFill>
                <a:latin typeface="Work Sans Light"/>
                <a:ea typeface="Work Sans Light"/>
                <a:cs typeface="Work Sans Light"/>
                <a:sym typeface="Work Sans Light"/>
              </a:rPr>
              <a:t>Sistema de Información Web – Servidor Externo</a:t>
            </a:r>
            <a:endParaRPr/>
          </a:p>
        </p:txBody>
      </p:sp>
      <p:pic>
        <p:nvPicPr>
          <p:cNvPr id="199" name="Google Shape;199;p17"/>
          <p:cNvPicPr preferRelativeResize="0"/>
          <p:nvPr/>
        </p:nvPicPr>
        <p:blipFill>
          <a:blip r:embed="rId7">
            <a:alphaModFix/>
          </a:blip>
          <a:stretch>
            <a:fillRect/>
          </a:stretch>
        </p:blipFill>
        <p:spPr>
          <a:xfrm>
            <a:off x="8694350" y="508475"/>
            <a:ext cx="1045649" cy="698350"/>
          </a:xfrm>
          <a:prstGeom prst="rect">
            <a:avLst/>
          </a:prstGeom>
          <a:noFill/>
          <a:ln>
            <a:noFill/>
          </a:ln>
        </p:spPr>
      </p:pic>
      <p:pic>
        <p:nvPicPr>
          <p:cNvPr id="200" name="Google Shape;200;p17"/>
          <p:cNvPicPr preferRelativeResize="0"/>
          <p:nvPr/>
        </p:nvPicPr>
        <p:blipFill>
          <a:blip r:embed="rId8">
            <a:alphaModFix/>
          </a:blip>
          <a:stretch>
            <a:fillRect/>
          </a:stretch>
        </p:blipFill>
        <p:spPr>
          <a:xfrm>
            <a:off x="9716775" y="508475"/>
            <a:ext cx="1196699" cy="69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85" y="934525"/>
            <a:ext cx="4834800" cy="430883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(Autenticación y CRUD de usuarios).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(Gestión y Detalle).</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Proveedores (Gestión).</a:t>
            </a:r>
            <a:r>
              <a:rPr dirty="0">
                <a:solidFill>
                  <a:schemeClr val="dk1"/>
                </a:solidFill>
                <a:latin typeface="Work Sans Light"/>
                <a:ea typeface="Work Sans Light"/>
                <a:cs typeface="Work Sans Light"/>
                <a:sym typeface="Work Sans Light"/>
              </a:rPr>
              <a:t> </a:t>
            </a:r>
            <a:r>
              <a:rPr lang="es-ES" dirty="0">
                <a:solidFill>
                  <a:schemeClr val="dk1"/>
                </a:solidFill>
                <a:latin typeface="Work Sans Light"/>
                <a:ea typeface="Work Sans Light"/>
                <a:cs typeface="Work Sans Light"/>
                <a:sym typeface="Work Sans Light"/>
              </a:rPr>
              <a:t>Desarrollar el módulo de Alertas (</a:t>
            </a:r>
            <a:r>
              <a:rPr lang="es-ES" dirty="0" err="1">
                <a:solidFill>
                  <a:schemeClr val="dk1"/>
                </a:solidFill>
                <a:latin typeface="Work Sans Light"/>
                <a:ea typeface="Work Sans Light"/>
                <a:cs typeface="Work Sans Light"/>
                <a:sym typeface="Work Sans Light"/>
              </a:rPr>
              <a:t>Feed</a:t>
            </a:r>
            <a:r>
              <a:rPr lang="es-ES" dirty="0">
                <a:solidFill>
                  <a:schemeClr val="dk1"/>
                </a:solidFill>
                <a:latin typeface="Work Sans Light"/>
                <a:ea typeface="Work Sans Light"/>
                <a:cs typeface="Work Sans Light"/>
                <a:sym typeface="Work Sans Light"/>
              </a:rPr>
              <a:t> y Gestión).</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Tabulares y Exportables (Inventario, Empleados, Mantenimientos, Proveedores).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vistas de Reportes Gráficos (</a:t>
            </a:r>
            <a:r>
              <a:rPr lang="es-ES" dirty="0" err="1">
                <a:solidFill>
                  <a:schemeClr val="dk1"/>
                </a:solidFill>
                <a:latin typeface="Work Sans Light"/>
                <a:ea typeface="Work Sans Light"/>
                <a:cs typeface="Work Sans Light"/>
                <a:sym typeface="Work Sans Light"/>
              </a:rPr>
              <a:t>Dashboards</a:t>
            </a:r>
            <a:r>
              <a:rPr lang="es-ES" dirty="0">
                <a:solidFill>
                  <a:schemeClr val="dk1"/>
                </a:solidFill>
                <a:latin typeface="Work Sans Light"/>
                <a:ea typeface="Work Sans Light"/>
                <a:cs typeface="Work Sans Light"/>
                <a:sym typeface="Work Sans Light"/>
              </a:rPr>
              <a:t> con gráficos de barras, circulares, etc., para visualización de datos).</a:t>
            </a:r>
            <a:endParaRPr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9" name="Google Shape;169;p14"/>
          <p:cNvSpPr txBox="1"/>
          <p:nvPr/>
        </p:nvSpPr>
        <p:spPr>
          <a:xfrm>
            <a:off x="372353" y="2090172"/>
            <a:ext cx="11447293" cy="4185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hace el Sistema "AXXION SYSTEM":</a:t>
            </a:r>
            <a:endParaRPr dirty="0"/>
          </a:p>
          <a:p>
            <a:pPr marL="0" marR="0" lvl="0" indent="0" algn="l" rtl="0">
              <a:spcBef>
                <a:spcPts val="0"/>
              </a:spcBef>
              <a:spcAft>
                <a:spcPts val="0"/>
              </a:spcAft>
              <a:buNone/>
            </a:pPr>
            <a:endParaRPr sz="12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CO" sz="1200" b="1" dirty="0">
                <a:solidFill>
                  <a:schemeClr val="dk1"/>
                </a:solidFill>
                <a:latin typeface="Work Sans Light"/>
                <a:sym typeface="Work Sans Light"/>
              </a:rPr>
              <a:t>Modulo Usuarios:</a:t>
            </a:r>
          </a:p>
          <a:p>
            <a:pPr marL="0" marR="0" lvl="0" indent="0" algn="l" rtl="0">
              <a:spcBef>
                <a:spcPts val="0"/>
              </a:spcBef>
              <a:spcAft>
                <a:spcPts val="0"/>
              </a:spcAft>
              <a:buNone/>
            </a:pPr>
            <a:r>
              <a:rPr lang="es-CO" sz="1200" dirty="0">
                <a:solidFill>
                  <a:schemeClr val="dk1"/>
                </a:solidFill>
                <a:latin typeface="Work Sans Light"/>
                <a:sym typeface="Work Sans Light"/>
              </a:rPr>
              <a:t>Iniciar Sesión</a:t>
            </a:r>
          </a:p>
          <a:p>
            <a:pPr marL="0" marR="0" lvl="0" indent="0" algn="l" rtl="0">
              <a:spcBef>
                <a:spcPts val="0"/>
              </a:spcBef>
              <a:spcAft>
                <a:spcPts val="0"/>
              </a:spcAft>
              <a:buNone/>
            </a:pPr>
            <a:r>
              <a:rPr lang="es-CO" sz="1200" dirty="0">
                <a:solidFill>
                  <a:schemeClr val="dk1"/>
                </a:solidFill>
                <a:latin typeface="Work Sans Light"/>
                <a:sym typeface="Work Sans Light"/>
              </a:rPr>
              <a:t>Cerrar Sesión</a:t>
            </a:r>
          </a:p>
          <a:p>
            <a:pPr marL="0" marR="0" lvl="0" indent="0" algn="l" rtl="0">
              <a:spcBef>
                <a:spcPts val="0"/>
              </a:spcBef>
              <a:spcAft>
                <a:spcPts val="0"/>
              </a:spcAft>
              <a:buNone/>
            </a:pPr>
            <a:r>
              <a:rPr lang="es-CO" sz="1200" dirty="0">
                <a:solidFill>
                  <a:schemeClr val="dk1"/>
                </a:solidFill>
                <a:latin typeface="Work Sans Light"/>
                <a:sym typeface="Work Sans Light"/>
              </a:rPr>
              <a:t>Recuperar contraseña</a:t>
            </a:r>
          </a:p>
          <a:p>
            <a:pPr marL="0" marR="0" lvl="0" indent="0" algn="l" rtl="0">
              <a:spcBef>
                <a:spcPts val="0"/>
              </a:spcBef>
              <a:spcAft>
                <a:spcPts val="0"/>
              </a:spcAft>
              <a:buNone/>
            </a:pPr>
            <a:r>
              <a:rPr lang="es-CO" sz="1200" dirty="0">
                <a:solidFill>
                  <a:schemeClr val="dk1"/>
                </a:solidFill>
                <a:latin typeface="Work Sans Light"/>
                <a:sym typeface="Work Sans Light"/>
              </a:rPr>
              <a:t>Registrar roles</a:t>
            </a:r>
          </a:p>
          <a:p>
            <a:pPr marL="0" marR="0" lvl="0" indent="0" algn="l" rtl="0">
              <a:spcBef>
                <a:spcPts val="0"/>
              </a:spcBef>
              <a:spcAft>
                <a:spcPts val="0"/>
              </a:spcAft>
              <a:buNone/>
            </a:pPr>
            <a:r>
              <a:rPr lang="es-CO" sz="1200" dirty="0">
                <a:solidFill>
                  <a:schemeClr val="dk1"/>
                </a:solidFill>
                <a:latin typeface="Work Sans Light"/>
                <a:sym typeface="Work Sans Light"/>
              </a:rPr>
              <a:t>Consultar todos los roles</a:t>
            </a:r>
          </a:p>
          <a:p>
            <a:pPr marL="0" marR="0" lvl="0" indent="0" algn="l" rtl="0">
              <a:spcBef>
                <a:spcPts val="0"/>
              </a:spcBef>
              <a:spcAft>
                <a:spcPts val="0"/>
              </a:spcAft>
              <a:buNone/>
            </a:pPr>
            <a:r>
              <a:rPr lang="es-CO" sz="1200" dirty="0">
                <a:solidFill>
                  <a:schemeClr val="dk1"/>
                </a:solidFill>
                <a:latin typeface="Work Sans Light"/>
                <a:sym typeface="Work Sans Light"/>
              </a:rPr>
              <a:t>Consultar un rol</a:t>
            </a:r>
          </a:p>
          <a:p>
            <a:pPr marL="0" marR="0" lvl="0" indent="0" algn="l" rtl="0">
              <a:spcBef>
                <a:spcPts val="0"/>
              </a:spcBef>
              <a:spcAft>
                <a:spcPts val="0"/>
              </a:spcAft>
              <a:buNone/>
            </a:pPr>
            <a:r>
              <a:rPr lang="es-CO" sz="1200" dirty="0">
                <a:solidFill>
                  <a:schemeClr val="dk1"/>
                </a:solidFill>
                <a:latin typeface="Work Sans Light"/>
                <a:sym typeface="Work Sans Light"/>
              </a:rPr>
              <a:t>Actualizar rol</a:t>
            </a:r>
          </a:p>
          <a:p>
            <a:pPr marL="0" marR="0" lvl="0" indent="0" algn="l" rtl="0">
              <a:spcBef>
                <a:spcPts val="0"/>
              </a:spcBef>
              <a:spcAft>
                <a:spcPts val="0"/>
              </a:spcAft>
              <a:buNone/>
            </a:pPr>
            <a:r>
              <a:rPr lang="es-CO" sz="1200" dirty="0">
                <a:solidFill>
                  <a:schemeClr val="dk1"/>
                </a:solidFill>
                <a:latin typeface="Work Sans Light"/>
                <a:sym typeface="Work Sans Light"/>
              </a:rPr>
              <a:t>Eliminar rol (Cambiar de Estado)</a:t>
            </a:r>
          </a:p>
          <a:p>
            <a:pPr marL="0" marR="0" lvl="0" indent="0" algn="l" rtl="0">
              <a:spcBef>
                <a:spcPts val="0"/>
              </a:spcBef>
              <a:spcAft>
                <a:spcPts val="0"/>
              </a:spcAft>
              <a:buNone/>
            </a:pPr>
            <a:r>
              <a:rPr lang="es-CO" sz="1200" dirty="0">
                <a:solidFill>
                  <a:schemeClr val="dk1"/>
                </a:solidFill>
                <a:latin typeface="Work Sans Light"/>
                <a:sym typeface="Work Sans Light"/>
              </a:rPr>
              <a:t>Registrar usuarios</a:t>
            </a:r>
          </a:p>
          <a:p>
            <a:pPr marL="0" marR="0" lvl="0" indent="0" algn="l" rtl="0">
              <a:spcBef>
                <a:spcPts val="0"/>
              </a:spcBef>
              <a:spcAft>
                <a:spcPts val="0"/>
              </a:spcAft>
              <a:buNone/>
            </a:pPr>
            <a:r>
              <a:rPr lang="es-CO" sz="1200" dirty="0">
                <a:solidFill>
                  <a:schemeClr val="dk1"/>
                </a:solidFill>
                <a:latin typeface="Work Sans Light"/>
                <a:sym typeface="Work Sans Light"/>
              </a:rPr>
              <a:t>Consultar todos los usuarios</a:t>
            </a:r>
          </a:p>
          <a:p>
            <a:pPr marL="0" marR="0" lvl="0" indent="0" algn="l" rtl="0">
              <a:spcBef>
                <a:spcPts val="0"/>
              </a:spcBef>
              <a:spcAft>
                <a:spcPts val="0"/>
              </a:spcAft>
              <a:buNone/>
            </a:pPr>
            <a:r>
              <a:rPr lang="es-CO" sz="1200" dirty="0">
                <a:solidFill>
                  <a:schemeClr val="dk1"/>
                </a:solidFill>
                <a:latin typeface="Work Sans Light"/>
                <a:sym typeface="Work Sans Light"/>
              </a:rPr>
              <a:t>Consultar usuario</a:t>
            </a:r>
          </a:p>
          <a:p>
            <a:pPr marL="0" marR="0" lvl="0" indent="0" algn="l" rtl="0">
              <a:spcBef>
                <a:spcPts val="0"/>
              </a:spcBef>
              <a:spcAft>
                <a:spcPts val="0"/>
              </a:spcAft>
              <a:buNone/>
            </a:pPr>
            <a:r>
              <a:rPr lang="es-CO" sz="1200" dirty="0">
                <a:solidFill>
                  <a:schemeClr val="dk1"/>
                </a:solidFill>
                <a:latin typeface="Work Sans Light"/>
                <a:sym typeface="Work Sans Light"/>
              </a:rPr>
              <a:t>Actualizar usuario</a:t>
            </a:r>
          </a:p>
          <a:p>
            <a:pPr marL="0" marR="0" lvl="0" indent="0" algn="l" rtl="0">
              <a:spcBef>
                <a:spcPts val="0"/>
              </a:spcBef>
              <a:spcAft>
                <a:spcPts val="0"/>
              </a:spcAft>
              <a:buNone/>
            </a:pPr>
            <a:r>
              <a:rPr lang="es-CO" sz="1200" dirty="0">
                <a:solidFill>
                  <a:schemeClr val="dk1"/>
                </a:solidFill>
                <a:latin typeface="Work Sans Light"/>
                <a:sym typeface="Work Sans Light"/>
              </a:rPr>
              <a:t>Eliminar usuario (Cambiar de Estado)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Tecnologías:</a:t>
            </a:r>
            <a:endParaRPr dirty="0"/>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proyecto se desarrollará bajo una arquitectura de software por capas, siguiendo patrones de diseño para la interfaz de usuario. El Back-</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se implementará utilizando PHP con el </a:t>
            </a:r>
            <a:r>
              <a:rPr lang="es-ES" sz="1200" dirty="0" err="1">
                <a:solidFill>
                  <a:schemeClr val="dk1"/>
                </a:solidFill>
                <a:latin typeface="Work Sans Light"/>
                <a:ea typeface="Work Sans Light"/>
                <a:cs typeface="Work Sans Light"/>
                <a:sym typeface="Work Sans Light"/>
              </a:rPr>
              <a:t>framework</a:t>
            </a:r>
            <a:r>
              <a:rPr lang="es-ES" sz="1200" dirty="0">
                <a:solidFill>
                  <a:schemeClr val="dk1"/>
                </a:solidFill>
                <a:latin typeface="Work Sans Light"/>
                <a:ea typeface="Work Sans Light"/>
                <a:cs typeface="Work Sans Light"/>
                <a:sym typeface="Work Sans Light"/>
              </a:rPr>
              <a:t> Laravel, y una base de datos relacional como MVC (Modelo-Vista-Controlador como PostgreSQL o MySQL. Para el Front-</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se utilizará vue.js, empleando librerías como Axios para la comunicación con el Back-</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y alguna librería de componentes UI como Material-UI o Bootstrap para una interfaz responsiva y moderna. Se considerará el uso de Docker para la </a:t>
            </a:r>
            <a:r>
              <a:rPr lang="es-ES" sz="1200" dirty="0" err="1">
                <a:solidFill>
                  <a:schemeClr val="dk1"/>
                </a:solidFill>
                <a:latin typeface="Work Sans Light"/>
                <a:ea typeface="Work Sans Light"/>
                <a:cs typeface="Work Sans Light"/>
                <a:sym typeface="Work Sans Light"/>
              </a:rPr>
              <a:t>contenerización</a:t>
            </a:r>
            <a:r>
              <a:rPr lang="es-ES" sz="1200" dirty="0">
                <a:solidFill>
                  <a:schemeClr val="dk1"/>
                </a:solidFill>
                <a:latin typeface="Work Sans Light"/>
                <a:ea typeface="Work Sans Light"/>
                <a:cs typeface="Work Sans Light"/>
                <a:sym typeface="Work Sans Light"/>
              </a:rPr>
              <a:t> y despliegue.</a:t>
            </a:r>
            <a:endParaRPr dirty="0"/>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1693</Words>
  <Application>Microsoft Office PowerPoint</Application>
  <PresentationFormat>Panorámica</PresentationFormat>
  <Paragraphs>124</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Work Sans Light</vt:lpstr>
      <vt:lpstr>Work Sans Medium</vt:lpstr>
      <vt:lpstr>Calibri</vt:lpstr>
      <vt:lpstr>Arial</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3</cp:revision>
  <dcterms:created xsi:type="dcterms:W3CDTF">2020-10-01T23:51:28Z</dcterms:created>
  <dcterms:modified xsi:type="dcterms:W3CDTF">2025-08-27T00:47:02Z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